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3"/>
  </p:notesMasterIdLst>
  <p:sldIdLst>
    <p:sldId id="257" r:id="rId2"/>
    <p:sldId id="301" r:id="rId3"/>
    <p:sldId id="340" r:id="rId4"/>
    <p:sldId id="288" r:id="rId5"/>
    <p:sldId id="342" r:id="rId6"/>
    <p:sldId id="298" r:id="rId7"/>
    <p:sldId id="326" r:id="rId8"/>
    <p:sldId id="329" r:id="rId9"/>
    <p:sldId id="328" r:id="rId10"/>
    <p:sldId id="300" r:id="rId11"/>
    <p:sldId id="299" r:id="rId12"/>
    <p:sldId id="341" r:id="rId13"/>
    <p:sldId id="302" r:id="rId14"/>
    <p:sldId id="350" r:id="rId15"/>
    <p:sldId id="343" r:id="rId16"/>
    <p:sldId id="344" r:id="rId17"/>
    <p:sldId id="345" r:id="rId18"/>
    <p:sldId id="347" r:id="rId19"/>
    <p:sldId id="348" r:id="rId20"/>
    <p:sldId id="349" r:id="rId21"/>
    <p:sldId id="259" r:id="rId2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CEC8AA"/>
    <a:srgbClr val="01351A"/>
    <a:srgbClr val="026632"/>
    <a:srgbClr val="663300"/>
    <a:srgbClr val="94B985"/>
    <a:srgbClr val="FFE593"/>
    <a:srgbClr val="FFD243"/>
    <a:srgbClr val="E523B2"/>
    <a:srgbClr val="ED2F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45153" autoAdjust="0"/>
  </p:normalViewPr>
  <p:slideViewPr>
    <p:cSldViewPr>
      <p:cViewPr>
        <p:scale>
          <a:sx n="100" d="100"/>
          <a:sy n="100" d="100"/>
        </p:scale>
        <p:origin x="1914" y="4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41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373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602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692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926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630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05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042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78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881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724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953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283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745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191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90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648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290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663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937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265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445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081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025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752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75700" y="2434016"/>
            <a:ext cx="5472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bg1"/>
                </a:solidFill>
              </a:rPr>
              <a:t>JAVA &amp; </a:t>
            </a:r>
            <a:r>
              <a:rPr lang="en-US" altLang="ko-KR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 smtClean="0">
                <a:solidFill>
                  <a:schemeClr val="bg1"/>
                </a:solidFill>
              </a:rPr>
              <a:t> &amp;   &amp;   PROJECT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6256" y="4509120"/>
            <a:ext cx="12001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 err="1" smtClean="0">
                <a:latin typeface="+mj-lt"/>
                <a:ea typeface="문체부 돋음체" panose="020B0609000101010101" pitchFamily="49" charset="-127"/>
              </a:rPr>
              <a:t>신범건</a:t>
            </a:r>
            <a:endParaRPr lang="en-US" altLang="ko-KR" sz="1600" b="1" dirty="0" smtClean="0">
              <a:latin typeface="+mj-lt"/>
              <a:ea typeface="문체부 돋음체" panose="020B0609000101010101" pitchFamily="49" charset="-127"/>
            </a:endParaRPr>
          </a:p>
          <a:p>
            <a:pPr algn="dist"/>
            <a:r>
              <a:rPr lang="ko-KR" altLang="en-US" sz="1600" b="1" dirty="0" smtClean="0">
                <a:latin typeface="+mj-lt"/>
                <a:ea typeface="문체부 돋음체" panose="020B0609000101010101" pitchFamily="49" charset="-127"/>
              </a:rPr>
              <a:t>김길현</a:t>
            </a:r>
            <a:endParaRPr lang="en-US" altLang="ko-KR" sz="1600" b="1" dirty="0" smtClean="0">
              <a:latin typeface="+mj-lt"/>
              <a:ea typeface="문체부 돋음체" panose="020B0609000101010101" pitchFamily="49" charset="-127"/>
            </a:endParaRPr>
          </a:p>
          <a:p>
            <a:pPr algn="dist"/>
            <a:r>
              <a:rPr lang="ko-KR" altLang="en-US" sz="1600" b="1" dirty="0" smtClean="0">
                <a:latin typeface="+mj-lt"/>
                <a:ea typeface="문체부 돋음체" panose="020B0609000101010101" pitchFamily="49" charset="-127"/>
              </a:rPr>
              <a:t>김예진</a:t>
            </a:r>
            <a:endParaRPr lang="en-US" altLang="ko-KR" sz="1600" b="1" dirty="0" smtClean="0">
              <a:latin typeface="+mj-lt"/>
              <a:ea typeface="문체부 돋음체" panose="020B0609000101010101" pitchFamily="49" charset="-127"/>
            </a:endParaRPr>
          </a:p>
          <a:p>
            <a:pPr algn="dist"/>
            <a:r>
              <a:rPr lang="ko-KR" altLang="en-US" sz="1600" b="1" dirty="0" smtClean="0">
                <a:latin typeface="+mj-lt"/>
                <a:ea typeface="문체부 돋음체" panose="020B0609000101010101" pitchFamily="49" charset="-127"/>
              </a:rPr>
              <a:t>이민정</a:t>
            </a:r>
            <a:endParaRPr lang="ko-KR" altLang="en-US" sz="1600" b="1" dirty="0">
              <a:latin typeface="+mj-lt"/>
              <a:ea typeface="문체부 돋음체" panose="020B0609000101010101" pitchFamily="49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3768" y="2852936"/>
            <a:ext cx="4256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729" y="1748036"/>
            <a:ext cx="5162550" cy="220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5164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Ui</a:t>
            </a:r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흐름도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331640" y="1924087"/>
            <a:ext cx="2160240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/>
              </a:rPr>
              <a:t>ㅁㅁ화면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886714" y="1865176"/>
            <a:ext cx="2321450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306791" y="4002556"/>
            <a:ext cx="998241" cy="58009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452124" y="4002557"/>
            <a:ext cx="1195163" cy="58009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06791" y="3058457"/>
            <a:ext cx="2160240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4886714" y="3018682"/>
            <a:ext cx="2321450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886714" y="3836826"/>
            <a:ext cx="2321450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85" name="직선 연결선 84"/>
          <p:cNvCxnSpPr/>
          <p:nvPr/>
        </p:nvCxnSpPr>
        <p:spPr>
          <a:xfrm flipH="1">
            <a:off x="1835696" y="3721507"/>
            <a:ext cx="10801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>
            <a:off x="1833563" y="3725272"/>
            <a:ext cx="0" cy="25674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/>
          <p:nvPr/>
        </p:nvCxnSpPr>
        <p:spPr>
          <a:xfrm>
            <a:off x="2915816" y="3725272"/>
            <a:ext cx="0" cy="25674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2395888" y="2830324"/>
            <a:ext cx="3448" cy="17997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2375756" y="1514198"/>
            <a:ext cx="3739590" cy="197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4139952" y="1204315"/>
            <a:ext cx="0" cy="280469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/>
          <p:nvPr/>
        </p:nvCxnSpPr>
        <p:spPr>
          <a:xfrm>
            <a:off x="2375756" y="1484784"/>
            <a:ext cx="0" cy="40791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/>
          <p:nvPr/>
        </p:nvCxnSpPr>
        <p:spPr>
          <a:xfrm>
            <a:off x="6115346" y="1484784"/>
            <a:ext cx="0" cy="3600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1" name="직사각형 130"/>
          <p:cNvSpPr/>
          <p:nvPr/>
        </p:nvSpPr>
        <p:spPr>
          <a:xfrm>
            <a:off x="1336400" y="2568126"/>
            <a:ext cx="2170891" cy="29206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b="1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136" name="직선 연결선 135"/>
          <p:cNvCxnSpPr/>
          <p:nvPr/>
        </p:nvCxnSpPr>
        <p:spPr>
          <a:xfrm rot="240000">
            <a:off x="2394293" y="2319299"/>
            <a:ext cx="10086" cy="21199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" name="직선 연결선 137"/>
          <p:cNvCxnSpPr/>
          <p:nvPr/>
        </p:nvCxnSpPr>
        <p:spPr>
          <a:xfrm flipH="1">
            <a:off x="6074820" y="2820208"/>
            <a:ext cx="6111" cy="17674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9" name="직사각형 138"/>
          <p:cNvSpPr/>
          <p:nvPr/>
        </p:nvSpPr>
        <p:spPr>
          <a:xfrm>
            <a:off x="4886714" y="2537563"/>
            <a:ext cx="2321450" cy="29206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b="1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140" name="직선 연결선 139"/>
          <p:cNvCxnSpPr/>
          <p:nvPr/>
        </p:nvCxnSpPr>
        <p:spPr>
          <a:xfrm rot="120000">
            <a:off x="6110302" y="2306504"/>
            <a:ext cx="10086" cy="21199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" name="직선 연결선 141"/>
          <p:cNvCxnSpPr/>
          <p:nvPr/>
        </p:nvCxnSpPr>
        <p:spPr>
          <a:xfrm rot="-660000" flipH="1">
            <a:off x="6056456" y="3630134"/>
            <a:ext cx="36729" cy="19027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3018409" y="1123381"/>
            <a:ext cx="2321450" cy="29206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메인화면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rot="480000">
            <a:off x="2379692" y="3450973"/>
            <a:ext cx="47779" cy="28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rot="600000">
            <a:off x="6050931" y="3445924"/>
            <a:ext cx="47779" cy="28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323528" y="617075"/>
            <a:ext cx="792088" cy="276399"/>
            <a:chOff x="323528" y="617075"/>
            <a:chExt cx="792088" cy="276399"/>
          </a:xfrm>
        </p:grpSpPr>
        <p:sp>
          <p:nvSpPr>
            <p:cNvPr id="34" name="이등변 삼각형 33"/>
            <p:cNvSpPr/>
            <p:nvPr/>
          </p:nvSpPr>
          <p:spPr>
            <a:xfrm rot="10800000">
              <a:off x="323528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/>
            <p:cNvSpPr/>
            <p:nvPr/>
          </p:nvSpPr>
          <p:spPr>
            <a:xfrm rot="10800000">
              <a:off x="539552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1869286" y="5292129"/>
            <a:ext cx="6231105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rgbClr val="FF0000"/>
                </a:solidFill>
              </a:rPr>
              <a:t>메인화면에서부터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 err="1" smtClean="0">
                <a:solidFill>
                  <a:srgbClr val="FF0000"/>
                </a:solidFill>
              </a:rPr>
              <a:t>사용자별</a:t>
            </a:r>
            <a:r>
              <a:rPr lang="ko-KR" altLang="en-US" dirty="0" smtClean="0">
                <a:solidFill>
                  <a:srgbClr val="FF0000"/>
                </a:solidFill>
              </a:rPr>
              <a:t>  화면 흐름도 작성필요</a:t>
            </a:r>
            <a:r>
              <a:rPr lang="en-US" altLang="ko-KR" dirty="0" smtClean="0">
                <a:solidFill>
                  <a:srgbClr val="FF0000"/>
                </a:solidFill>
              </a:rPr>
              <a:t>!!!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41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0" y="87015"/>
            <a:ext cx="3005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클래스 다이어그램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915816" y="858956"/>
            <a:ext cx="2160240" cy="2694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controller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1554" y="3501008"/>
            <a:ext cx="1045162" cy="2694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Service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-1554" y="4869160"/>
            <a:ext cx="1189178" cy="2694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Service 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impl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23528" y="617075"/>
            <a:ext cx="792088" cy="276399"/>
            <a:chOff x="323528" y="617075"/>
            <a:chExt cx="792088" cy="276399"/>
          </a:xfrm>
        </p:grpSpPr>
        <p:sp>
          <p:nvSpPr>
            <p:cNvPr id="15" name="이등변 삼각형 14"/>
            <p:cNvSpPr/>
            <p:nvPr/>
          </p:nvSpPr>
          <p:spPr>
            <a:xfrm rot="10800000">
              <a:off x="323528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/>
            <p:cNvSpPr/>
            <p:nvPr/>
          </p:nvSpPr>
          <p:spPr>
            <a:xfrm rot="10800000">
              <a:off x="539552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197291" y="1772816"/>
            <a:ext cx="47525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클래스다이어그램 넣기</a:t>
            </a:r>
            <a:r>
              <a:rPr lang="en-US" altLang="ko-KR" dirty="0" smtClean="0">
                <a:solidFill>
                  <a:srgbClr val="FF0000"/>
                </a:solidFill>
              </a:rPr>
              <a:t>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46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0" y="87015"/>
            <a:ext cx="3005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클래스 다이어그램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059832" y="1032963"/>
            <a:ext cx="2160240" cy="2694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Mapper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323528" y="617075"/>
            <a:ext cx="792088" cy="276399"/>
            <a:chOff x="323528" y="617075"/>
            <a:chExt cx="792088" cy="276399"/>
          </a:xfrm>
        </p:grpSpPr>
        <p:sp>
          <p:nvSpPr>
            <p:cNvPr id="15" name="이등변 삼각형 14"/>
            <p:cNvSpPr/>
            <p:nvPr/>
          </p:nvSpPr>
          <p:spPr>
            <a:xfrm rot="10800000">
              <a:off x="323528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/>
            <p:cNvSpPr/>
            <p:nvPr/>
          </p:nvSpPr>
          <p:spPr>
            <a:xfrm rot="10800000">
              <a:off x="539552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197291" y="1772816"/>
            <a:ext cx="47525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클래스다이어그램 넣기</a:t>
            </a:r>
            <a:r>
              <a:rPr lang="en-US" altLang="ko-KR" dirty="0" smtClean="0">
                <a:solidFill>
                  <a:srgbClr val="FF0000"/>
                </a:solidFill>
              </a:rPr>
              <a:t>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86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4" y="755225"/>
            <a:ext cx="3240360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err="1" smtClean="0">
                <a:solidFill>
                  <a:srgbClr val="FF0000"/>
                </a:solidFill>
              </a:rPr>
              <a:t>ㅁㅁ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화면 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(</a:t>
            </a:r>
            <a:r>
              <a:rPr lang="ko-KR" altLang="en-US" b="1" spc="-150" dirty="0" err="1" smtClean="0">
                <a:solidFill>
                  <a:srgbClr val="FF0000"/>
                </a:solidFill>
              </a:rPr>
              <a:t>ㅁㅁ</a:t>
            </a:r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버튼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3550"/>
            <a:ext cx="9144000" cy="4532881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632679" y="826535"/>
            <a:ext cx="54538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rgbClr val="FF0000"/>
                </a:solidFill>
              </a:rPr>
              <a:t>여기서부터는 각자 구현한 부분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캡쳐와</a:t>
            </a:r>
            <a:r>
              <a:rPr lang="ko-KR" altLang="en-US" sz="1600" dirty="0" smtClean="0">
                <a:solidFill>
                  <a:srgbClr val="FF0000"/>
                </a:solidFill>
              </a:rPr>
              <a:t> 설명 넣어주세요</a:t>
            </a:r>
            <a:r>
              <a:rPr lang="en-US" altLang="ko-KR" sz="1600" dirty="0" smtClean="0">
                <a:solidFill>
                  <a:srgbClr val="FF0000"/>
                </a:solidFill>
              </a:rPr>
              <a:t>!!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97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7504" y="133181"/>
            <a:ext cx="115212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메인화면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84"/>
          <a:stretch/>
        </p:blipFill>
        <p:spPr bwMode="auto">
          <a:xfrm>
            <a:off x="-3158" y="3116079"/>
            <a:ext cx="9144000" cy="348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8352"/>
          <a:stretch/>
        </p:blipFill>
        <p:spPr bwMode="auto">
          <a:xfrm>
            <a:off x="0" y="594768"/>
            <a:ext cx="9144000" cy="312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7359548" y="502513"/>
            <a:ext cx="1601639" cy="391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292080" y="5157191"/>
            <a:ext cx="1611052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베스트 및 신상품 </a:t>
            </a:r>
            <a:endParaRPr lang="en-US" altLang="ko-KR" sz="1200" dirty="0" smtClean="0"/>
          </a:p>
          <a:p>
            <a:r>
              <a:rPr lang="ko-KR" altLang="en-US" sz="1200" dirty="0" smtClean="0"/>
              <a:t>구매횟수 상위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품목 </a:t>
            </a:r>
            <a:endParaRPr lang="en-US" altLang="ko-KR" sz="1200" dirty="0" smtClean="0"/>
          </a:p>
          <a:p>
            <a:r>
              <a:rPr lang="ko-KR" altLang="en-US" sz="1200" dirty="0" smtClean="0"/>
              <a:t>등록시간 상위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품목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3563888" y="893592"/>
            <a:ext cx="2232248" cy="2625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115616" y="3452384"/>
            <a:ext cx="6984776" cy="31449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563888" y="620688"/>
            <a:ext cx="2062924" cy="27699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상품리스트 및 브랜드 메뉴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7359547" y="901155"/>
            <a:ext cx="1604941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사용자 기능 및 </a:t>
            </a:r>
            <a:endParaRPr lang="en-US" altLang="ko-KR" sz="1200" dirty="0" smtClean="0"/>
          </a:p>
          <a:p>
            <a:r>
              <a:rPr lang="ko-KR" altLang="en-US" sz="1200" dirty="0" smtClean="0"/>
              <a:t>관리자 기능 </a:t>
            </a:r>
            <a:r>
              <a:rPr lang="ko-KR" altLang="en-US" sz="1200" dirty="0"/>
              <a:t>메</a:t>
            </a:r>
            <a:r>
              <a:rPr lang="ko-KR" altLang="en-US" sz="1200" dirty="0" smtClean="0"/>
              <a:t>뉴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6134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4" y="755225"/>
            <a:ext cx="3564396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리스트 화면 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(</a:t>
            </a:r>
            <a:r>
              <a:rPr lang="ko-KR" altLang="en-US" b="1" spc="-150" dirty="0" smtClean="0">
                <a:solidFill>
                  <a:srgbClr val="FF0000"/>
                </a:solidFill>
              </a:rPr>
              <a:t>카테고리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버튼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8787"/>
            <a:ext cx="9115232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426822" y="2132856"/>
            <a:ext cx="3960440" cy="29267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046014" y="2186280"/>
            <a:ext cx="1924317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신발 종류별 </a:t>
            </a:r>
            <a:endParaRPr lang="en-US" altLang="ko-KR" dirty="0" smtClean="0"/>
          </a:p>
          <a:p>
            <a:r>
              <a:rPr lang="ko-KR" altLang="en-US" dirty="0" smtClean="0"/>
              <a:t>카테고리 버튼 분류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stCxn id="3" idx="3"/>
          </p:cNvCxnSpPr>
          <p:nvPr/>
        </p:nvCxnSpPr>
        <p:spPr>
          <a:xfrm>
            <a:off x="6387262" y="2279195"/>
            <a:ext cx="658752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16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557"/>
            <a:ext cx="9144000" cy="5220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3" y="755225"/>
            <a:ext cx="213929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브랜드 리스트화면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27584" y="1986517"/>
            <a:ext cx="7560840" cy="21834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843808" y="1124557"/>
            <a:ext cx="3600400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브랜드 알파벳 순서 별 버튼 분류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endCxn id="4" idx="1"/>
          </p:cNvCxnSpPr>
          <p:nvPr/>
        </p:nvCxnSpPr>
        <p:spPr>
          <a:xfrm flipV="1">
            <a:off x="2195736" y="1309223"/>
            <a:ext cx="648072" cy="67729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247219" y="2357264"/>
            <a:ext cx="6565141" cy="3736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247219" y="6093296"/>
            <a:ext cx="6565141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관리자가 등록한 브랜드만 표시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클릭 시 브랜드 별 상품 출력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80118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4497"/>
            <a:ext cx="7812360" cy="5456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3" y="755225"/>
            <a:ext cx="213929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 상세 화면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710221" y="5589240"/>
            <a:ext cx="2861779" cy="5040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10221" y="6093296"/>
            <a:ext cx="3149811" cy="2769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상품 상제정보 및 후기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문의 게시판 분류 </a:t>
            </a:r>
            <a:r>
              <a:rPr lang="ko-KR" altLang="en-US" sz="1200" dirty="0" err="1" smtClean="0"/>
              <a:t>텝</a:t>
            </a:r>
            <a:endParaRPr lang="ko-KR" altLang="en-US" sz="1200" dirty="0"/>
          </a:p>
        </p:txBody>
      </p:sp>
      <p:sp>
        <p:nvSpPr>
          <p:cNvPr id="21" name="직사각형 20"/>
          <p:cNvSpPr/>
          <p:nvPr/>
        </p:nvSpPr>
        <p:spPr>
          <a:xfrm>
            <a:off x="5490641" y="2740278"/>
            <a:ext cx="1601639" cy="29209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092280" y="2740278"/>
            <a:ext cx="2016224" cy="203132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상품 브랜드 및 </a:t>
            </a:r>
            <a:endParaRPr lang="en-US" altLang="ko-KR" sz="1400" dirty="0" smtClean="0"/>
          </a:p>
          <a:p>
            <a:r>
              <a:rPr lang="ko-KR" altLang="en-US" sz="1400" dirty="0" smtClean="0"/>
              <a:t>상품 대표이름 표시</a:t>
            </a:r>
            <a:endParaRPr lang="en-US" altLang="ko-KR" sz="1400" dirty="0"/>
          </a:p>
          <a:p>
            <a:endParaRPr lang="en-US" altLang="ko-KR" dirty="0" smtClean="0"/>
          </a:p>
          <a:p>
            <a:r>
              <a:rPr lang="ko-KR" altLang="en-US" sz="1400" dirty="0" smtClean="0"/>
              <a:t>색상</a:t>
            </a:r>
            <a:r>
              <a:rPr lang="en-US" altLang="ko-KR" sz="1400" dirty="0" smtClean="0"/>
              <a:t>,size,</a:t>
            </a:r>
            <a:r>
              <a:rPr lang="ko-KR" altLang="en-US" sz="1400" dirty="0" smtClean="0"/>
              <a:t>수량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선택 후 장바구니 담기 또는 </a:t>
            </a:r>
            <a:endParaRPr lang="en-US" altLang="ko-KR" sz="1400" dirty="0" smtClean="0"/>
          </a:p>
          <a:p>
            <a:r>
              <a:rPr lang="ko-KR" altLang="en-US" sz="1400" dirty="0" smtClean="0"/>
              <a:t>구매하기 가능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Npay</a:t>
            </a:r>
            <a:r>
              <a:rPr lang="ko-KR" altLang="en-US" sz="1200" dirty="0" smtClean="0"/>
              <a:t>결재 기능은 </a:t>
            </a:r>
            <a:r>
              <a:rPr lang="en-US" altLang="ko-KR" sz="1200" dirty="0" err="1" smtClean="0"/>
              <a:t>naver</a:t>
            </a:r>
            <a:r>
              <a:rPr lang="ko-KR" altLang="en-US" sz="1200" dirty="0" smtClean="0"/>
              <a:t>인증 관계로 </a:t>
            </a:r>
            <a:r>
              <a:rPr lang="ko-KR" altLang="en-US" sz="1200" dirty="0" err="1" smtClean="0"/>
              <a:t>미구현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6139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5" y="1760568"/>
            <a:ext cx="9172552" cy="3696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3" y="755225"/>
            <a:ext cx="286285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 상세 화면 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(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상품후기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308304" y="2780928"/>
            <a:ext cx="720080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250723" y="1760568"/>
            <a:ext cx="2880320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상품 구매 시 리뷰등록 버튼 표시</a:t>
            </a:r>
            <a:endParaRPr lang="en-US" altLang="ko-KR" sz="1400" dirty="0" smtClean="0"/>
          </a:p>
          <a:p>
            <a:r>
              <a:rPr lang="en-US" altLang="ko-KR" sz="1100" dirty="0" smtClean="0"/>
              <a:t>(</a:t>
            </a:r>
            <a:r>
              <a:rPr lang="ko-KR" altLang="en-US" sz="1100" dirty="0" smtClean="0"/>
              <a:t>구매이력이 없는 사용자는 표시 안됨</a:t>
            </a:r>
            <a:r>
              <a:rPr lang="en-US" altLang="ko-KR" sz="1400" dirty="0" smtClean="0"/>
              <a:t>)</a:t>
            </a:r>
          </a:p>
        </p:txBody>
      </p:sp>
      <p:cxnSp>
        <p:nvCxnSpPr>
          <p:cNvPr id="6" name="직선 화살표 연결선 5"/>
          <p:cNvCxnSpPr>
            <a:stCxn id="21" idx="0"/>
          </p:cNvCxnSpPr>
          <p:nvPr/>
        </p:nvCxnSpPr>
        <p:spPr>
          <a:xfrm flipV="1">
            <a:off x="7668344" y="2283788"/>
            <a:ext cx="0" cy="49714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57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898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82" y="1162992"/>
            <a:ext cx="3709466" cy="1215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82" y="2570384"/>
            <a:ext cx="4970092" cy="3917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287523" y="755225"/>
            <a:ext cx="169218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장바구니 화면 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65882" y="1162992"/>
            <a:ext cx="3709466" cy="12153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860032" y="1513788"/>
            <a:ext cx="2808312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장바구니 물품이 없을 시 </a:t>
            </a:r>
            <a:endParaRPr lang="en-US" altLang="ko-KR" sz="1400" dirty="0" smtClean="0"/>
          </a:p>
          <a:p>
            <a:r>
              <a:rPr lang="ko-KR" altLang="en-US" sz="1400" dirty="0" err="1" smtClean="0"/>
              <a:t>알람</a:t>
            </a:r>
            <a:r>
              <a:rPr lang="ko-KR" altLang="en-US" sz="1400" dirty="0" smtClean="0"/>
              <a:t> 표시되고 전 페이지로 이동</a:t>
            </a:r>
            <a:endParaRPr lang="en-US" altLang="ko-KR" sz="1400" dirty="0" smtClean="0"/>
          </a:p>
        </p:txBody>
      </p:sp>
      <p:cxnSp>
        <p:nvCxnSpPr>
          <p:cNvPr id="6" name="직선 화살표 연결선 5"/>
          <p:cNvCxnSpPr>
            <a:stCxn id="21" idx="3"/>
            <a:endCxn id="17" idx="1"/>
          </p:cNvCxnSpPr>
          <p:nvPr/>
        </p:nvCxnSpPr>
        <p:spPr>
          <a:xfrm>
            <a:off x="4375348" y="1770686"/>
            <a:ext cx="484684" cy="471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635974" y="3130738"/>
            <a:ext cx="2808312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장바구니 물품이 있는 경우 표시화면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329594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49958" y="412243"/>
            <a:ext cx="870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목차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70457" y="1320906"/>
            <a:ext cx="1330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00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48651" y="1980391"/>
            <a:ext cx="1186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48651" y="3380581"/>
            <a:ext cx="1156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37481" y="4009072"/>
            <a:ext cx="1042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3831936" y="859436"/>
            <a:ext cx="1306730" cy="770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2379213" y="1438146"/>
            <a:ext cx="4300384" cy="48260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6" name="TextBox 15"/>
          <p:cNvSpPr txBox="1"/>
          <p:nvPr/>
        </p:nvSpPr>
        <p:spPr>
          <a:xfrm>
            <a:off x="1999077" y="1483140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소개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379214" y="2099352"/>
            <a:ext cx="4300384" cy="46581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0" name="TextBox 39"/>
          <p:cNvSpPr txBox="1"/>
          <p:nvPr/>
        </p:nvSpPr>
        <p:spPr>
          <a:xfrm>
            <a:off x="2335110" y="2119899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개발환경</a:t>
            </a:r>
            <a:endParaRPr lang="ko-KR" altLang="en-US" sz="24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365444" y="3436944"/>
            <a:ext cx="4310952" cy="48714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2" name="TextBox 41"/>
          <p:cNvSpPr txBox="1"/>
          <p:nvPr/>
        </p:nvSpPr>
        <p:spPr>
          <a:xfrm>
            <a:off x="2474464" y="3482343"/>
            <a:ext cx="4092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DB</a:t>
            </a:r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</a:t>
            </a:r>
            <a:r>
              <a:rPr lang="en-US" altLang="ko-KR" sz="20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데이터베이스 정의서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379214" y="4107436"/>
            <a:ext cx="4300384" cy="44996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5" name="TextBox 44"/>
          <p:cNvSpPr txBox="1"/>
          <p:nvPr/>
        </p:nvSpPr>
        <p:spPr>
          <a:xfrm>
            <a:off x="2281812" y="4121947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흐름도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354227" y="4706337"/>
            <a:ext cx="4300384" cy="44996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7" name="TextBox 46"/>
          <p:cNvSpPr txBox="1"/>
          <p:nvPr/>
        </p:nvSpPr>
        <p:spPr>
          <a:xfrm>
            <a:off x="2266991" y="4706337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클래스 다이어그램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37480" y="4630467"/>
            <a:ext cx="1042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369048" y="5373479"/>
            <a:ext cx="4300384" cy="44996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0" name="TextBox 49"/>
          <p:cNvSpPr txBox="1"/>
          <p:nvPr/>
        </p:nvSpPr>
        <p:spPr>
          <a:xfrm>
            <a:off x="2281812" y="5373479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주요기능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152301" y="5297609"/>
            <a:ext cx="1042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369048" y="6088447"/>
            <a:ext cx="4300384" cy="44996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4" name="TextBox 53"/>
          <p:cNvSpPr txBox="1"/>
          <p:nvPr/>
        </p:nvSpPr>
        <p:spPr>
          <a:xfrm>
            <a:off x="1152301" y="6012577"/>
            <a:ext cx="1042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07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32806" y="6113375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시연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129285" y="2628201"/>
            <a:ext cx="1186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359848" y="2747162"/>
            <a:ext cx="4300384" cy="46581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66" name="TextBox 65"/>
          <p:cNvSpPr txBox="1"/>
          <p:nvPr/>
        </p:nvSpPr>
        <p:spPr>
          <a:xfrm>
            <a:off x="2315744" y="2812866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역할분담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152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8" y="1268759"/>
            <a:ext cx="7015232" cy="5292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287523" y="755225"/>
            <a:ext cx="169218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 화면 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50566" y="3017350"/>
            <a:ext cx="3709466" cy="37499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437584" y="3050960"/>
            <a:ext cx="1616332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포인트 사용 기능</a:t>
            </a:r>
            <a:endParaRPr lang="en-US" altLang="ko-KR" sz="1400" dirty="0" smtClean="0"/>
          </a:p>
        </p:txBody>
      </p:sp>
      <p:cxnSp>
        <p:nvCxnSpPr>
          <p:cNvPr id="6" name="직선 화살표 연결선 5"/>
          <p:cNvCxnSpPr>
            <a:stCxn id="21" idx="3"/>
            <a:endCxn id="17" idx="1"/>
          </p:cNvCxnSpPr>
          <p:nvPr/>
        </p:nvCxnSpPr>
        <p:spPr>
          <a:xfrm>
            <a:off x="4860032" y="3204849"/>
            <a:ext cx="577552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55876" y="4077072"/>
            <a:ext cx="3060340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등록되어있는 </a:t>
            </a:r>
            <a:r>
              <a:rPr lang="ko-KR" altLang="en-US" sz="1400" dirty="0" err="1" smtClean="0"/>
              <a:t>배송지</a:t>
            </a:r>
            <a:r>
              <a:rPr lang="ko-KR" altLang="en-US" sz="1400" dirty="0" smtClean="0"/>
              <a:t> 및 </a:t>
            </a:r>
            <a:endParaRPr lang="en-US" altLang="ko-KR" sz="1400" dirty="0" smtClean="0"/>
          </a:p>
          <a:p>
            <a:r>
              <a:rPr lang="ko-KR" altLang="en-US" sz="1400" dirty="0" smtClean="0"/>
              <a:t>새로운 </a:t>
            </a:r>
            <a:r>
              <a:rPr lang="ko-KR" altLang="en-US" sz="1400" dirty="0" err="1" smtClean="0"/>
              <a:t>배송지</a:t>
            </a:r>
            <a:r>
              <a:rPr lang="ko-KR" altLang="en-US" sz="1400" dirty="0" smtClean="0"/>
              <a:t> 선택 가능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55204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83768" y="2492896"/>
            <a:ext cx="4320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시연</a:t>
            </a:r>
            <a:endParaRPr lang="ko-KR" altLang="en-US" sz="9600" b="1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프로젝트 소개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C94F937-36CF-49C2-84FE-8CA3CC0B3F65}"/>
              </a:ext>
            </a:extLst>
          </p:cNvPr>
          <p:cNvSpPr txBox="1"/>
          <p:nvPr/>
        </p:nvSpPr>
        <p:spPr>
          <a:xfrm>
            <a:off x="1012757" y="2623690"/>
            <a:ext cx="7118484" cy="10156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신발 쇼핑몰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소개글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작성하기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!!!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449048" y="793616"/>
            <a:ext cx="47525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프로젝트 </a:t>
            </a:r>
            <a:r>
              <a:rPr lang="ko-KR" altLang="en-US" dirty="0" err="1" smtClean="0">
                <a:solidFill>
                  <a:srgbClr val="FF0000"/>
                </a:solidFill>
              </a:rPr>
              <a:t>소개글</a:t>
            </a:r>
            <a:r>
              <a:rPr lang="ko-KR" altLang="en-US" dirty="0" smtClean="0">
                <a:solidFill>
                  <a:srgbClr val="FF0000"/>
                </a:solidFill>
              </a:rPr>
              <a:t> 작성요망</a:t>
            </a:r>
            <a:r>
              <a:rPr lang="en-US" altLang="ko-KR" dirty="0" smtClean="0">
                <a:solidFill>
                  <a:srgbClr val="FF0000"/>
                </a:solidFill>
              </a:rPr>
              <a:t>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49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개발도구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0" name="Picture 4" descr="eclipse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52" y="945496"/>
            <a:ext cx="1050720" cy="10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48" y="2706585"/>
            <a:ext cx="1239460" cy="862991"/>
          </a:xfrm>
          <a:prstGeom prst="rect">
            <a:avLst/>
          </a:prstGeom>
        </p:spPr>
      </p:pic>
      <p:pic>
        <p:nvPicPr>
          <p:cNvPr id="27" name="Picture 18" descr="java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326" y="791337"/>
            <a:ext cx="1058896" cy="105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4" descr="github 이미지 검색결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47" t="20947" r="32965" b="23193"/>
          <a:stretch/>
        </p:blipFill>
        <p:spPr bwMode="auto">
          <a:xfrm>
            <a:off x="1759855" y="2706585"/>
            <a:ext cx="783434" cy="89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965665" y="2004383"/>
            <a:ext cx="140128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44546A">
                    <a:lumMod val="75000"/>
                  </a:srgbClr>
                </a:solidFill>
              </a:rPr>
              <a:t>Eclipse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167496" y="3570193"/>
            <a:ext cx="140128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 smtClean="0">
                <a:solidFill>
                  <a:srgbClr val="C00000"/>
                </a:solidFill>
              </a:rPr>
              <a:t>e</a:t>
            </a:r>
            <a:r>
              <a:rPr lang="en-US" altLang="ko-KR" sz="1600" b="1" dirty="0" err="1" smtClean="0">
                <a:solidFill>
                  <a:schemeClr val="accent6">
                    <a:lumMod val="75000"/>
                  </a:schemeClr>
                </a:solidFill>
              </a:rPr>
              <a:t>x</a:t>
            </a:r>
            <a:r>
              <a:rPr lang="en-US" altLang="ko-KR" sz="1600" b="1" dirty="0" err="1" smtClean="0">
                <a:solidFill>
                  <a:srgbClr val="44546A">
                    <a:lumMod val="75000"/>
                  </a:srgbClr>
                </a:solidFill>
              </a:rPr>
              <a:t>ERD</a:t>
            </a:r>
            <a:r>
              <a:rPr lang="en-US" altLang="ko-KR" sz="1600" b="1" dirty="0" smtClean="0">
                <a:solidFill>
                  <a:srgbClr val="44546A">
                    <a:lumMod val="75000"/>
                  </a:srgbClr>
                </a:solidFill>
              </a:rPr>
              <a:t> 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2696787" y="2035220"/>
            <a:ext cx="14012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44546A">
                    <a:lumMod val="75000"/>
                  </a:srgbClr>
                </a:solidFill>
              </a:rPr>
              <a:t>JAVA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1450930" y="3617834"/>
            <a:ext cx="140128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Git</a:t>
            </a:r>
            <a:r>
              <a:rPr lang="en-US" altLang="ko-KR" sz="16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0" name="Picture 20" descr="mysql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424" y="2707349"/>
            <a:ext cx="1477596" cy="76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5324398" y="3570193"/>
            <a:ext cx="14012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 smtClean="0">
                <a:solidFill>
                  <a:srgbClr val="C00000"/>
                </a:solidFill>
              </a:rPr>
              <a:t>D</a:t>
            </a:r>
            <a:r>
              <a:rPr lang="en-US" altLang="ko-KR" sz="1600" b="1" dirty="0" err="1" smtClean="0">
                <a:solidFill>
                  <a:srgbClr val="44546A">
                    <a:lumMod val="75000"/>
                  </a:srgbClr>
                </a:solidFill>
              </a:rPr>
              <a:t>Beaver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3198817" y="3617834"/>
            <a:ext cx="140128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44546A">
                    <a:lumMod val="75000"/>
                  </a:srgbClr>
                </a:solidFill>
              </a:rPr>
              <a:t>My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SQL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pic>
        <p:nvPicPr>
          <p:cNvPr id="46" name="Picture 2" descr="dbeaver 이미지 검색결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254" y="2560923"/>
            <a:ext cx="1154313" cy="115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이등변 삼각형 24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94" name="Picture 2" descr="Spring Framework_스프링이란? | H-web Blo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418" y="1028278"/>
            <a:ext cx="2477593" cy="102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아파치, tomcat, 로고 무료 아이콘 의 Vector Logo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아파치, tomcat, 로고 무료 아이콘 의 Vector Logo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8" descr="Tomcat, 라, 워드마크, 로고 무료 아이콘 의 Devicon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0" descr="Tomcat, 라, 워드마크, 로고 무료 아이콘 의 Devicon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18" descr="Tomcat, 라, 워드마크, 로고 무료 아이콘 의 Devicon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211" name="Picture 1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100" y="1009335"/>
            <a:ext cx="1368152" cy="995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13" name="Picture 21" descr="마이바티스 - 해시넷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499" y="2560923"/>
            <a:ext cx="1201232" cy="120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5" name="Picture 23" descr="그래이들(Gradle)이란 무엇인가?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290" y="4276692"/>
            <a:ext cx="1957441" cy="135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7" name="Picture 25" descr="자바스크립트 공부 독학 사이트 추천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281" y="4537959"/>
            <a:ext cx="2004365" cy="112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9" name="Picture 27" descr="jQuery $()의 의미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581" y="4408274"/>
            <a:ext cx="1260733" cy="12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1" name="Picture 29" descr="jQuery, Java Script : AJAX에서 빌드 드롭 다운 : 예제, 구현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76" y="4425538"/>
            <a:ext cx="1226206" cy="122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3" name="Picture 31" descr="입문자에게 추천하는 HTML, CSS 첫걸음 | HEROPY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384" y="4191843"/>
            <a:ext cx="3074789" cy="153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5" name="Picture 33" descr="TIL] CSS의 개요 및 특징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634" y="4322804"/>
            <a:ext cx="934762" cy="131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7224473" y="3546372"/>
            <a:ext cx="140128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 smtClean="0">
                <a:solidFill>
                  <a:srgbClr val="C00000"/>
                </a:solidFill>
              </a:rPr>
              <a:t>My</a:t>
            </a:r>
            <a:r>
              <a:rPr lang="en-US" altLang="ko-KR" sz="1600" b="1" dirty="0" err="1" smtClean="0">
                <a:solidFill>
                  <a:srgbClr val="44546A">
                    <a:lumMod val="75000"/>
                  </a:srgbClr>
                </a:solidFill>
              </a:rPr>
              <a:t>batis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6407572" y="2082861"/>
            <a:ext cx="140128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44546A">
                    <a:lumMod val="75000"/>
                  </a:srgbClr>
                </a:solidFill>
              </a:rPr>
              <a:t>spring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168275" y="5669007"/>
            <a:ext cx="140128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44546A">
                    <a:lumMod val="75000"/>
                  </a:srgbClr>
                </a:solidFill>
              </a:rPr>
              <a:t>a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j</a:t>
            </a:r>
            <a:r>
              <a:rPr lang="en-US" altLang="ko-KR" sz="1600" b="1" dirty="0" smtClean="0">
                <a:solidFill>
                  <a:srgbClr val="44546A">
                    <a:lumMod val="75000"/>
                  </a:srgbClr>
                </a:solidFill>
              </a:rPr>
              <a:t>ax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1666306" y="5676354"/>
            <a:ext cx="140128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C00000"/>
                </a:solidFill>
              </a:rPr>
              <a:t>j</a:t>
            </a:r>
            <a:r>
              <a:rPr lang="en-US" altLang="ko-KR" sz="1600" b="1" dirty="0" smtClean="0">
                <a:solidFill>
                  <a:srgbClr val="44546A">
                    <a:lumMod val="75000"/>
                  </a:srgbClr>
                </a:solidFill>
              </a:rPr>
              <a:t>Query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3071821" y="5698941"/>
            <a:ext cx="140128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 smtClean="0">
                <a:solidFill>
                  <a:srgbClr val="C00000"/>
                </a:solidFill>
              </a:rPr>
              <a:t>java</a:t>
            </a:r>
            <a:r>
              <a:rPr lang="en-US" altLang="ko-KR" sz="1600" b="1" dirty="0" err="1" smtClean="0">
                <a:solidFill>
                  <a:srgbClr val="44546A">
                    <a:lumMod val="75000"/>
                  </a:srgbClr>
                </a:solidFill>
              </a:rPr>
              <a:t>Script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4551156" y="5705559"/>
            <a:ext cx="140128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44546A">
                    <a:lumMod val="75000"/>
                  </a:srgbClr>
                </a:solidFill>
              </a:rPr>
              <a:t>css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3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6032137" y="5727417"/>
            <a:ext cx="140128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44546A">
                    <a:lumMod val="75000"/>
                  </a:srgbClr>
                </a:solidFill>
              </a:rPr>
              <a:t>HTML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5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7569531" y="5705559"/>
            <a:ext cx="140128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 smtClean="0">
                <a:solidFill>
                  <a:srgbClr val="44546A">
                    <a:lumMod val="75000"/>
                  </a:srgbClr>
                </a:solidFill>
              </a:rPr>
              <a:t>Gradle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4566969" y="2083587"/>
            <a:ext cx="140128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44546A">
                    <a:lumMod val="75000"/>
                  </a:srgbClr>
                </a:solidFill>
              </a:rPr>
              <a:t>Tomcat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3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36512" y="620688"/>
            <a:ext cx="9180512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역할분담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5" name="이등변 삼각형 24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3504526" y="1566644"/>
            <a:ext cx="2140250" cy="4249933"/>
            <a:chOff x="3528539" y="1556792"/>
            <a:chExt cx="2140250" cy="4249933"/>
          </a:xfrm>
        </p:grpSpPr>
        <p:sp>
          <p:nvSpPr>
            <p:cNvPr id="49" name="타원 48">
              <a:extLst>
                <a:ext uri="{FF2B5EF4-FFF2-40B4-BE49-F238E27FC236}">
                  <a16:creationId xmlns="" xmlns:a16="http://schemas.microsoft.com/office/drawing/2014/main" id="{BED8FE39-AF8D-4947-AE5C-603A8F03F891}"/>
                </a:ext>
              </a:extLst>
            </p:cNvPr>
            <p:cNvSpPr/>
            <p:nvPr/>
          </p:nvSpPr>
          <p:spPr>
            <a:xfrm>
              <a:off x="3707904" y="1556792"/>
              <a:ext cx="1677485" cy="166603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5" name="모서리가 둥근 직사각형 64"/>
            <p:cNvSpPr/>
            <p:nvPr/>
          </p:nvSpPr>
          <p:spPr>
            <a:xfrm>
              <a:off x="3528539" y="3825942"/>
              <a:ext cx="2140250" cy="198078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[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회원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] 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endParaRPr lang="en-US" altLang="ko-KR" sz="8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회원가입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탈퇴 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로그인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ID / PW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찾기</a:t>
              </a:r>
              <a:endParaRPr lang="en-US" altLang="ko-KR" sz="1100" dirty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로그인시 각 메뉴기능 </a:t>
              </a:r>
              <a:endParaRPr lang="en-US" altLang="ko-KR" sz="1100" dirty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회원정보조회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변경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주문내역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주문취소 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문의작성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조회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수정</a:t>
              </a:r>
              <a:endParaRPr lang="en-US" altLang="ko-KR" sz="1100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986319" y="3284984"/>
              <a:ext cx="1080120" cy="44728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김예진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1030" name="Picture 6" descr="Us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8430" y="1841924"/>
              <a:ext cx="1037626" cy="1037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755309" y="1566644"/>
            <a:ext cx="2140250" cy="4258324"/>
            <a:chOff x="1207614" y="1546940"/>
            <a:chExt cx="2140250" cy="4258324"/>
          </a:xfrm>
        </p:grpSpPr>
        <p:sp>
          <p:nvSpPr>
            <p:cNvPr id="68" name="타원 67">
              <a:extLst>
                <a:ext uri="{FF2B5EF4-FFF2-40B4-BE49-F238E27FC236}">
                  <a16:creationId xmlns="" xmlns:a16="http://schemas.microsoft.com/office/drawing/2014/main" id="{BED8FE39-AF8D-4947-AE5C-603A8F03F891}"/>
                </a:ext>
              </a:extLst>
            </p:cNvPr>
            <p:cNvSpPr/>
            <p:nvPr/>
          </p:nvSpPr>
          <p:spPr>
            <a:xfrm>
              <a:off x="1491015" y="1546940"/>
              <a:ext cx="1677485" cy="166603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Shopping cart  free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9709" y="1807950"/>
              <a:ext cx="1157576" cy="1157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모서리가 둥근 직사각형 73"/>
            <p:cNvSpPr/>
            <p:nvPr/>
          </p:nvSpPr>
          <p:spPr>
            <a:xfrm>
              <a:off x="1207614" y="3824481"/>
              <a:ext cx="2140250" cy="198078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 dirty="0" smtClean="0">
                  <a:solidFill>
                    <a:schemeClr val="tx1"/>
                  </a:solidFill>
                </a:rPr>
                <a:t>[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상품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]</a:t>
              </a:r>
            </a:p>
            <a:p>
              <a:r>
                <a:rPr lang="en-US" altLang="ko-KR" sz="1100" dirty="0" smtClean="0">
                  <a:solidFill>
                    <a:schemeClr val="tx1"/>
                  </a:solidFill>
                </a:rPr>
                <a:t> </a:t>
              </a: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메인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상품등록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상품조회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상품상세정보 등록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상품구매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장바구니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후기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작성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조회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관리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1799037" y="3284984"/>
              <a:ext cx="1080120" cy="44728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chemeClr val="tx1"/>
                  </a:solidFill>
                </a:rPr>
                <a:t>신범건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403798" y="1576496"/>
            <a:ext cx="2140250" cy="4248472"/>
            <a:chOff x="5797446" y="1556792"/>
            <a:chExt cx="2140250" cy="4248472"/>
          </a:xfrm>
        </p:grpSpPr>
        <p:sp>
          <p:nvSpPr>
            <p:cNvPr id="69" name="타원 68">
              <a:extLst>
                <a:ext uri="{FF2B5EF4-FFF2-40B4-BE49-F238E27FC236}">
                  <a16:creationId xmlns="" xmlns:a16="http://schemas.microsoft.com/office/drawing/2014/main" id="{BED8FE39-AF8D-4947-AE5C-603A8F03F891}"/>
                </a:ext>
              </a:extLst>
            </p:cNvPr>
            <p:cNvSpPr/>
            <p:nvPr/>
          </p:nvSpPr>
          <p:spPr>
            <a:xfrm>
              <a:off x="6062867" y="1556792"/>
              <a:ext cx="1677485" cy="166603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5797446" y="1838442"/>
              <a:ext cx="2140250" cy="3966822"/>
              <a:chOff x="5797446" y="1838442"/>
              <a:chExt cx="2140250" cy="3966822"/>
            </a:xfrm>
          </p:grpSpPr>
          <p:pic>
            <p:nvPicPr>
              <p:cNvPr id="1032" name="Picture 8" descr="Settings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9993" y="1838442"/>
                <a:ext cx="1152327" cy="11523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5" name="모서리가 둥근 직사각형 74"/>
              <p:cNvSpPr/>
              <p:nvPr/>
            </p:nvSpPr>
            <p:spPr>
              <a:xfrm>
                <a:off x="5797446" y="3824481"/>
                <a:ext cx="2140250" cy="1980783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100" dirty="0" smtClean="0">
                    <a:solidFill>
                      <a:schemeClr val="tx1"/>
                    </a:solidFill>
                  </a:rPr>
                  <a:t>[</a:t>
                </a:r>
                <a:r>
                  <a:rPr lang="ko-KR" altLang="en-US" sz="1100" dirty="0" smtClean="0">
                    <a:solidFill>
                      <a:schemeClr val="tx1"/>
                    </a:solidFill>
                  </a:rPr>
                  <a:t>관리자</a:t>
                </a:r>
                <a:r>
                  <a:rPr lang="en-US" altLang="ko-KR" sz="1100" dirty="0" smtClean="0">
                    <a:solidFill>
                      <a:schemeClr val="tx1"/>
                    </a:solidFill>
                  </a:rPr>
                  <a:t>] </a:t>
                </a:r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endParaRPr lang="en-US" altLang="ko-KR" sz="800" dirty="0" smtClean="0">
                  <a:solidFill>
                    <a:schemeClr val="tx1"/>
                  </a:solidFill>
                  <a:latin typeface="+mj-lt"/>
                </a:endParaRPr>
              </a:p>
              <a:p>
                <a:r>
                  <a:rPr lang="en-US" altLang="ko-KR" sz="1100" dirty="0" smtClean="0">
                    <a:solidFill>
                      <a:schemeClr val="tx1"/>
                    </a:solidFill>
                    <a:latin typeface="+mj-lt"/>
                  </a:rPr>
                  <a:t>-</a:t>
                </a:r>
                <a:r>
                  <a:rPr lang="ko-KR" altLang="en-US" sz="1100" dirty="0" smtClean="0">
                    <a:solidFill>
                      <a:schemeClr val="tx1"/>
                    </a:solidFill>
                    <a:latin typeface="+mj-lt"/>
                  </a:rPr>
                  <a:t>회원정보 등록</a:t>
                </a:r>
                <a:r>
                  <a:rPr lang="en-US" altLang="ko-KR" sz="1100" dirty="0" smtClean="0">
                    <a:solidFill>
                      <a:schemeClr val="tx1"/>
                    </a:solidFill>
                    <a:latin typeface="+mj-lt"/>
                  </a:rPr>
                  <a:t>&amp;</a:t>
                </a:r>
                <a:r>
                  <a:rPr lang="ko-KR" altLang="en-US" sz="1100" dirty="0" smtClean="0">
                    <a:solidFill>
                      <a:schemeClr val="tx1"/>
                    </a:solidFill>
                    <a:latin typeface="+mj-lt"/>
                  </a:rPr>
                  <a:t>조회</a:t>
                </a:r>
                <a:r>
                  <a:rPr lang="en-US" altLang="ko-KR" sz="1100" dirty="0" smtClean="0">
                    <a:solidFill>
                      <a:schemeClr val="tx1"/>
                    </a:solidFill>
                    <a:latin typeface="+mj-lt"/>
                  </a:rPr>
                  <a:t>&amp;</a:t>
                </a:r>
                <a:r>
                  <a:rPr lang="ko-KR" altLang="en-US" sz="1100" dirty="0" smtClean="0">
                    <a:solidFill>
                      <a:schemeClr val="tx1"/>
                    </a:solidFill>
                    <a:latin typeface="+mj-lt"/>
                  </a:rPr>
                  <a:t>관리</a:t>
                </a:r>
                <a:endParaRPr lang="en-US" altLang="ko-KR" sz="1100" dirty="0" smtClean="0">
                  <a:solidFill>
                    <a:schemeClr val="tx1"/>
                  </a:solidFill>
                  <a:latin typeface="+mj-lt"/>
                </a:endParaRPr>
              </a:p>
              <a:p>
                <a:r>
                  <a:rPr lang="en-US" altLang="ko-KR" sz="1100" dirty="0" smtClean="0">
                    <a:solidFill>
                      <a:schemeClr val="tx1"/>
                    </a:solidFill>
                    <a:latin typeface="+mj-lt"/>
                  </a:rPr>
                  <a:t>-</a:t>
                </a:r>
                <a:r>
                  <a:rPr lang="ko-KR" altLang="en-US" sz="1100" dirty="0" smtClean="0">
                    <a:solidFill>
                      <a:schemeClr val="tx1"/>
                    </a:solidFill>
                    <a:latin typeface="+mj-lt"/>
                  </a:rPr>
                  <a:t>상품정보 등록</a:t>
                </a:r>
                <a:r>
                  <a:rPr lang="en-US" altLang="ko-KR" sz="1100" dirty="0" smtClean="0">
                    <a:solidFill>
                      <a:schemeClr val="tx1"/>
                    </a:solidFill>
                    <a:latin typeface="+mj-lt"/>
                  </a:rPr>
                  <a:t>&amp;</a:t>
                </a:r>
                <a:r>
                  <a:rPr lang="ko-KR" altLang="en-US" sz="1100" dirty="0" smtClean="0">
                    <a:solidFill>
                      <a:schemeClr val="tx1"/>
                    </a:solidFill>
                    <a:latin typeface="+mj-lt"/>
                  </a:rPr>
                  <a:t>조회</a:t>
                </a:r>
                <a:r>
                  <a:rPr lang="en-US" altLang="ko-KR" sz="1100" dirty="0">
                    <a:solidFill>
                      <a:schemeClr val="tx1"/>
                    </a:solidFill>
                    <a:latin typeface="+mj-lt"/>
                  </a:rPr>
                  <a:t>&amp;</a:t>
                </a:r>
                <a:r>
                  <a:rPr lang="ko-KR" altLang="en-US" sz="1100" dirty="0" smtClean="0">
                    <a:solidFill>
                      <a:schemeClr val="tx1"/>
                    </a:solidFill>
                    <a:latin typeface="+mj-lt"/>
                  </a:rPr>
                  <a:t>관리</a:t>
                </a:r>
                <a:endParaRPr lang="en-US" altLang="ko-KR" sz="1100" dirty="0" smtClean="0">
                  <a:solidFill>
                    <a:schemeClr val="tx1"/>
                  </a:solidFill>
                  <a:latin typeface="+mj-lt"/>
                </a:endParaRPr>
              </a:p>
              <a:p>
                <a:r>
                  <a:rPr lang="en-US" altLang="ko-KR" sz="1100" dirty="0" smtClean="0">
                    <a:solidFill>
                      <a:schemeClr val="tx1"/>
                    </a:solidFill>
                  </a:rPr>
                  <a:t>-</a:t>
                </a:r>
                <a:r>
                  <a:rPr lang="ko-KR" altLang="en-US" sz="1100" dirty="0" smtClean="0">
                    <a:solidFill>
                      <a:schemeClr val="tx1"/>
                    </a:solidFill>
                  </a:rPr>
                  <a:t>주문정보 등록</a:t>
                </a:r>
                <a:r>
                  <a:rPr lang="en-US" altLang="ko-KR" sz="1100" dirty="0" smtClean="0">
                    <a:solidFill>
                      <a:schemeClr val="tx1"/>
                    </a:solidFill>
                  </a:rPr>
                  <a:t>&amp;</a:t>
                </a:r>
                <a:r>
                  <a:rPr lang="ko-KR" altLang="en-US" sz="1100" dirty="0" smtClean="0">
                    <a:solidFill>
                      <a:schemeClr val="tx1"/>
                    </a:solidFill>
                  </a:rPr>
                  <a:t>조회</a:t>
                </a:r>
                <a:r>
                  <a:rPr lang="en-US" altLang="ko-KR" sz="1100" dirty="0" smtClean="0">
                    <a:solidFill>
                      <a:schemeClr val="tx1"/>
                    </a:solidFill>
                  </a:rPr>
                  <a:t>&amp;</a:t>
                </a:r>
                <a:r>
                  <a:rPr lang="ko-KR" altLang="en-US" sz="1100" dirty="0" smtClean="0">
                    <a:solidFill>
                      <a:schemeClr val="tx1"/>
                    </a:solidFill>
                  </a:rPr>
                  <a:t>관리</a:t>
                </a:r>
                <a:endParaRPr lang="en-US" altLang="ko-KR" sz="1100" dirty="0" smtClean="0">
                  <a:solidFill>
                    <a:schemeClr val="tx1"/>
                  </a:solidFill>
                </a:endParaRPr>
              </a:p>
              <a:p>
                <a:r>
                  <a:rPr lang="en-US" altLang="ko-KR" sz="1100" dirty="0" smtClean="0">
                    <a:solidFill>
                      <a:schemeClr val="tx1"/>
                    </a:solidFill>
                  </a:rPr>
                  <a:t>- </a:t>
                </a:r>
                <a:r>
                  <a:rPr lang="ko-KR" altLang="en-US" sz="1100" dirty="0" smtClean="0">
                    <a:solidFill>
                      <a:schemeClr val="tx1"/>
                    </a:solidFill>
                  </a:rPr>
                  <a:t>추가 작성해주세요</a:t>
                </a:r>
                <a:r>
                  <a:rPr lang="en-US" altLang="ko-KR" sz="1100" dirty="0" smtClean="0">
                    <a:solidFill>
                      <a:schemeClr val="tx1"/>
                    </a:solidFill>
                  </a:rPr>
                  <a:t>!!</a:t>
                </a:r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- 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추가 작성해주세요</a:t>
                </a:r>
                <a:r>
                  <a:rPr lang="en-US" altLang="ko-KR" sz="1100" dirty="0">
                    <a:solidFill>
                      <a:schemeClr val="tx1"/>
                    </a:solidFill>
                  </a:rPr>
                  <a:t>!!</a:t>
                </a:r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- 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추가 작성해주세요</a:t>
                </a:r>
                <a:r>
                  <a:rPr lang="en-US" altLang="ko-KR" sz="1100" dirty="0">
                    <a:solidFill>
                      <a:schemeClr val="tx1"/>
                    </a:solidFill>
                  </a:rPr>
                  <a:t>!!</a:t>
                </a:r>
              </a:p>
              <a:p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endParaRPr lang="en-US" altLang="ko-KR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6387559" y="3284984"/>
                <a:ext cx="1080120" cy="44728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</a:rPr>
                  <a:t>김길현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4061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prstClr val="white"/>
                </a:solidFill>
              </a:rPr>
              <a:t>210429</a:t>
            </a:r>
            <a:r>
              <a:rPr lang="ko-KR" altLang="en-US">
                <a:solidFill>
                  <a:prstClr val="white"/>
                </a:solidFill>
              </a:rPr>
              <a:t>학생관리프로젝트최종</a:t>
            </a:r>
            <a:r>
              <a:rPr lang="en-US" altLang="ko-KR">
                <a:solidFill>
                  <a:prstClr val="white"/>
                </a:solidFill>
              </a:rPr>
              <a:t>.png</a:t>
            </a: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DB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설계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20" name="이등변 삼각형 19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197291" y="1772816"/>
            <a:ext cx="47525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rgbClr val="FF0000"/>
                </a:solidFill>
              </a:rPr>
              <a:t>Erd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err="1" smtClean="0">
                <a:solidFill>
                  <a:srgbClr val="FF0000"/>
                </a:solidFill>
              </a:rPr>
              <a:t>캡쳐후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 err="1" smtClean="0">
                <a:solidFill>
                  <a:srgbClr val="FF0000"/>
                </a:solidFill>
              </a:rPr>
              <a:t>붙여넣기</a:t>
            </a:r>
            <a:r>
              <a:rPr lang="en-US" altLang="ko-KR" dirty="0" smtClean="0">
                <a:solidFill>
                  <a:srgbClr val="FF0000"/>
                </a:solidFill>
              </a:rPr>
              <a:t>!!!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71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29312" y="52818"/>
            <a:ext cx="3582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DB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설계 </a:t>
            </a:r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–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테이블 정의서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25" name="이등변 삼각형 24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이등변 삼각형 28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97291" y="1772816"/>
            <a:ext cx="47525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테이블 정의서 </a:t>
            </a:r>
            <a:r>
              <a:rPr lang="ko-KR" altLang="en-US" dirty="0" err="1" smtClean="0">
                <a:solidFill>
                  <a:srgbClr val="FF0000"/>
                </a:solidFill>
              </a:rPr>
              <a:t>캡쳐해서</a:t>
            </a:r>
            <a:r>
              <a:rPr lang="ko-KR" altLang="en-US" dirty="0" smtClean="0">
                <a:solidFill>
                  <a:srgbClr val="FF0000"/>
                </a:solidFill>
              </a:rPr>
              <a:t> 넣기</a:t>
            </a:r>
            <a:r>
              <a:rPr lang="en-US" altLang="ko-KR" dirty="0" smtClean="0">
                <a:solidFill>
                  <a:srgbClr val="FF0000"/>
                </a:solidFill>
              </a:rPr>
              <a:t>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74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29312" y="52818"/>
            <a:ext cx="3582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DB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설계 </a:t>
            </a:r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–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인덱스 정의서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0" name="이등변 삼각형 9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197291" y="1772816"/>
            <a:ext cx="47525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인덱스정의서 </a:t>
            </a:r>
            <a:r>
              <a:rPr lang="ko-KR" altLang="en-US" dirty="0" err="1" smtClean="0">
                <a:solidFill>
                  <a:srgbClr val="FF0000"/>
                </a:solidFill>
              </a:rPr>
              <a:t>캡쳐해서</a:t>
            </a:r>
            <a:r>
              <a:rPr lang="ko-KR" altLang="en-US" dirty="0" smtClean="0">
                <a:solidFill>
                  <a:srgbClr val="FF0000"/>
                </a:solidFill>
              </a:rPr>
              <a:t> 넣기</a:t>
            </a:r>
            <a:r>
              <a:rPr lang="en-US" altLang="ko-KR" dirty="0" smtClean="0">
                <a:solidFill>
                  <a:srgbClr val="FF0000"/>
                </a:solidFill>
              </a:rPr>
              <a:t>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85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29312" y="52818"/>
            <a:ext cx="3582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DB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설계 </a:t>
            </a:r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관계정의서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0" name="이등변 삼각형 9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197291" y="1772816"/>
            <a:ext cx="47525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관계 정의서 </a:t>
            </a:r>
            <a:r>
              <a:rPr lang="ko-KR" altLang="en-US" dirty="0" err="1" smtClean="0">
                <a:solidFill>
                  <a:srgbClr val="FF0000"/>
                </a:solidFill>
              </a:rPr>
              <a:t>캡쳐해서</a:t>
            </a:r>
            <a:r>
              <a:rPr lang="ko-KR" altLang="en-US" dirty="0" smtClean="0">
                <a:solidFill>
                  <a:srgbClr val="FF0000"/>
                </a:solidFill>
              </a:rPr>
              <a:t> 넣기</a:t>
            </a:r>
            <a:r>
              <a:rPr lang="en-US" altLang="ko-KR" dirty="0" smtClean="0">
                <a:solidFill>
                  <a:srgbClr val="FF0000"/>
                </a:solidFill>
              </a:rPr>
              <a:t>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13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2311</TotalTime>
  <Words>495</Words>
  <Application>Microsoft Office PowerPoint</Application>
  <PresentationFormat>화면 슬라이드 쇼(4:3)</PresentationFormat>
  <Paragraphs>203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HY신명조</vt:lpstr>
      <vt:lpstr>HY헤드라인M</vt:lpstr>
      <vt:lpstr>Open Sans</vt:lpstr>
      <vt:lpstr>맑은 고딕</vt:lpstr>
      <vt:lpstr>문체부 돋음체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lenovo</cp:lastModifiedBy>
  <cp:revision>206</cp:revision>
  <dcterms:created xsi:type="dcterms:W3CDTF">2016-11-03T20:47:04Z</dcterms:created>
  <dcterms:modified xsi:type="dcterms:W3CDTF">2021-07-13T05:09:46Z</dcterms:modified>
</cp:coreProperties>
</file>